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61" r:id="rId6"/>
    <p:sldId id="263" r:id="rId7"/>
    <p:sldId id="262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5">
          <p15:clr>
            <a:srgbClr val="A4A3A4"/>
          </p15:clr>
        </p15:guide>
        <p15:guide id="2" pos="2568" userDrawn="1">
          <p15:clr>
            <a:srgbClr val="A4A3A4"/>
          </p15:clr>
        </p15:guide>
        <p15:guide id="3" orient="horz" pos="19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22" y="108"/>
      </p:cViewPr>
      <p:guideLst>
        <p:guide orient="horz" pos="1635"/>
        <p:guide pos="2568"/>
        <p:guide orient="horz" pos="192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319" cy="7631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3013335695004233E-2"/>
          <c:y val="2.5867964421114026E-2"/>
          <c:w val="0.89636239839955878"/>
          <c:h val="0.746197074202933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Sheet1!$B$14</c:f>
              <c:strCache>
                <c:ptCount val="1"/>
                <c:pt idx="0">
                  <c:v>CNN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Sheet1!$C$13:$K$13</c:f>
              <c:numCache>
                <c:formatCode>0%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Sheet1!$C$14:$K$14</c:f>
              <c:numCache>
                <c:formatCode>0.00</c:formatCode>
                <c:ptCount val="9"/>
                <c:pt idx="0">
                  <c:v>4.2466765140324823</c:v>
                </c:pt>
                <c:pt idx="1">
                  <c:v>11.410635155096008</c:v>
                </c:pt>
                <c:pt idx="2">
                  <c:v>19.879369768586894</c:v>
                </c:pt>
                <c:pt idx="3">
                  <c:v>31.499261447562777</c:v>
                </c:pt>
                <c:pt idx="4">
                  <c:v>43.870014771048737</c:v>
                </c:pt>
                <c:pt idx="5">
                  <c:v>54.88675529295913</c:v>
                </c:pt>
                <c:pt idx="6">
                  <c:v>69.202363367799109</c:v>
                </c:pt>
                <c:pt idx="7">
                  <c:v>76.046282619399307</c:v>
                </c:pt>
                <c:pt idx="8">
                  <c:v>78.397341211226006</c:v>
                </c:pt>
              </c:numCache>
            </c:numRef>
          </c:val>
        </c:ser>
        <c:ser>
          <c:idx val="1"/>
          <c:order val="1"/>
          <c:tx>
            <c:strRef>
              <c:f>Sheet1!$B$15</c:f>
              <c:strCache>
                <c:ptCount val="1"/>
                <c:pt idx="0">
                  <c:v>RPCA+CNN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Sheet1!$C$13:$K$13</c:f>
              <c:numCache>
                <c:formatCode>0%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Sheet1!$C$15:$K$15</c:f>
              <c:numCache>
                <c:formatCode>0.00</c:formatCode>
                <c:ptCount val="9"/>
                <c:pt idx="0">
                  <c:v>4.0620384047267324</c:v>
                </c:pt>
                <c:pt idx="1">
                  <c:v>10.832102412604625</c:v>
                </c:pt>
                <c:pt idx="2">
                  <c:v>18.833087149187591</c:v>
                </c:pt>
                <c:pt idx="3">
                  <c:v>28.828163466272766</c:v>
                </c:pt>
                <c:pt idx="4">
                  <c:v>43.660758247168872</c:v>
                </c:pt>
                <c:pt idx="5">
                  <c:v>55.009847365829643</c:v>
                </c:pt>
                <c:pt idx="6">
                  <c:v>70.851797144263912</c:v>
                </c:pt>
                <c:pt idx="7">
                  <c:v>78.028064992614475</c:v>
                </c:pt>
                <c:pt idx="8">
                  <c:v>80.933037912358458</c:v>
                </c:pt>
              </c:numCache>
            </c:numRef>
          </c:val>
        </c:ser>
        <c:ser>
          <c:idx val="2"/>
          <c:order val="2"/>
          <c:tx>
            <c:strRef>
              <c:f>Sheet1!$B$16</c:f>
              <c:strCache>
                <c:ptCount val="1"/>
                <c:pt idx="0">
                  <c:v>CAE+CNN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Sheet1!$C$13:$K$13</c:f>
              <c:numCache>
                <c:formatCode>0%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Sheet1!$C$16:$K$16</c:f>
              <c:numCache>
                <c:formatCode>0.00</c:formatCode>
                <c:ptCount val="9"/>
                <c:pt idx="0">
                  <c:v>3.6909871244635082</c:v>
                </c:pt>
                <c:pt idx="1">
                  <c:v>10.251379521765786</c:v>
                </c:pt>
                <c:pt idx="2">
                  <c:v>16.995708154506435</c:v>
                </c:pt>
                <c:pt idx="3">
                  <c:v>25.407725321888414</c:v>
                </c:pt>
                <c:pt idx="4">
                  <c:v>35.364806866952783</c:v>
                </c:pt>
                <c:pt idx="5">
                  <c:v>45.174739423666459</c:v>
                </c:pt>
                <c:pt idx="6">
                  <c:v>57.829552421827103</c:v>
                </c:pt>
                <c:pt idx="7">
                  <c:v>66.229307173513192</c:v>
                </c:pt>
                <c:pt idx="8">
                  <c:v>77.179644389944826</c:v>
                </c:pt>
              </c:numCache>
            </c:numRef>
          </c:val>
        </c:ser>
        <c:ser>
          <c:idx val="3"/>
          <c:order val="3"/>
          <c:tx>
            <c:strRef>
              <c:f>Sheet1!$B$17</c:f>
              <c:strCache>
                <c:ptCount val="1"/>
                <c:pt idx="0">
                  <c:v>NL+CNN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Sheet1!$C$13:$K$13</c:f>
              <c:numCache>
                <c:formatCode>0%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Sheet1!$C$17:$K$17</c:f>
              <c:numCache>
                <c:formatCode>0.00</c:formatCode>
                <c:ptCount val="9"/>
                <c:pt idx="0">
                  <c:v>3.5485460818136958</c:v>
                </c:pt>
                <c:pt idx="1">
                  <c:v>9.6106456382454386</c:v>
                </c:pt>
                <c:pt idx="2">
                  <c:v>15.894529324790527</c:v>
                </c:pt>
                <c:pt idx="3">
                  <c:v>24.063578117299155</c:v>
                </c:pt>
                <c:pt idx="4">
                  <c:v>31.209955643173977</c:v>
                </c:pt>
                <c:pt idx="5">
                  <c:v>41.683095120749137</c:v>
                </c:pt>
                <c:pt idx="6">
                  <c:v>54.263183834401183</c:v>
                </c:pt>
                <c:pt idx="7">
                  <c:v>62.037949728930506</c:v>
                </c:pt>
                <c:pt idx="8">
                  <c:v>75.985707244948259</c:v>
                </c:pt>
              </c:numCache>
            </c:numRef>
          </c:val>
        </c:ser>
        <c:ser>
          <c:idx val="4"/>
          <c:order val="4"/>
          <c:tx>
            <c:strRef>
              <c:f>Sheet1!$B$18</c:f>
              <c:strCache>
                <c:ptCount val="1"/>
                <c:pt idx="0">
                  <c:v>RFCNN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Sheet1!$C$13:$K$13</c:f>
              <c:numCache>
                <c:formatCode>0%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Sheet1!$C$18:$K$18</c:f>
              <c:numCache>
                <c:formatCode>0.00</c:formatCode>
                <c:ptCount val="9"/>
                <c:pt idx="0">
                  <c:v>2.7083333333333259</c:v>
                </c:pt>
                <c:pt idx="1">
                  <c:v>6.6053921568627469</c:v>
                </c:pt>
                <c:pt idx="2">
                  <c:v>10.772058823529402</c:v>
                </c:pt>
                <c:pt idx="3">
                  <c:v>15.698529411764692</c:v>
                </c:pt>
                <c:pt idx="4">
                  <c:v>22.781862745098035</c:v>
                </c:pt>
                <c:pt idx="5">
                  <c:v>32.867647058823522</c:v>
                </c:pt>
                <c:pt idx="6">
                  <c:v>44.264705882352942</c:v>
                </c:pt>
                <c:pt idx="7">
                  <c:v>56.580882352941174</c:v>
                </c:pt>
                <c:pt idx="8">
                  <c:v>74.803921568627459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01805776"/>
        <c:axId val="1501817200"/>
      </c:barChart>
      <c:catAx>
        <c:axId val="1501805776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501817200"/>
        <c:crosses val="autoZero"/>
        <c:auto val="1"/>
        <c:lblAlgn val="ctr"/>
        <c:lblOffset val="100"/>
        <c:noMultiLvlLbl val="0"/>
      </c:catAx>
      <c:valAx>
        <c:axId val="1501817200"/>
        <c:scaling>
          <c:orientation val="minMax"/>
          <c:max val="8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" sourceLinked="0"/>
        <c:majorTickMark val="in"/>
        <c:minorTickMark val="in"/>
        <c:tickLblPos val="nextTo"/>
        <c:spPr>
          <a:noFill/>
          <a:ln w="158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501805776"/>
        <c:crosses val="autoZero"/>
        <c:crossBetween val="between"/>
        <c:majorUnit val="20"/>
        <c:minorUnit val="10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08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068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525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539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838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0791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151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941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7843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322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7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192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060" y="3068320"/>
            <a:ext cx="4537075" cy="1830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5" y="3100705"/>
            <a:ext cx="4017010" cy="1841500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641725" y="763905"/>
            <a:ext cx="4163060" cy="4163060"/>
            <a:chOff x="5575" y="1583"/>
            <a:chExt cx="6556" cy="6556"/>
          </a:xfrm>
        </p:grpSpPr>
        <p:sp>
          <p:nvSpPr>
            <p:cNvPr id="37" name="Freeform 36"/>
            <p:cNvSpPr/>
            <p:nvPr/>
          </p:nvSpPr>
          <p:spPr>
            <a:xfrm>
              <a:off x="7214" y="1583"/>
              <a:ext cx="3278" cy="3278"/>
            </a:xfrm>
            <a:custGeom>
              <a:avLst/>
              <a:gdLst>
                <a:gd name="connsiteX0" fmla="*/ 0 w 2081760"/>
                <a:gd name="connsiteY0" fmla="*/ 2081760 h 2081760"/>
                <a:gd name="connsiteX1" fmla="*/ 1040880 w 2081760"/>
                <a:gd name="connsiteY1" fmla="*/ 0 h 2081760"/>
                <a:gd name="connsiteX2" fmla="*/ 2081760 w 2081760"/>
                <a:gd name="connsiteY2" fmla="*/ 2081760 h 2081760"/>
                <a:gd name="connsiteX3" fmla="*/ 0 w 2081760"/>
                <a:gd name="connsiteY3" fmla="*/ 2081760 h 208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1760" h="2081760">
                  <a:moveTo>
                    <a:pt x="0" y="2081760"/>
                  </a:moveTo>
                  <a:lnTo>
                    <a:pt x="1040880" y="0"/>
                  </a:lnTo>
                  <a:lnTo>
                    <a:pt x="2081760" y="2081760"/>
                  </a:lnTo>
                  <a:lnTo>
                    <a:pt x="0" y="208176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6640" tIns="1117080" rIns="59664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x-none" sz="2000" b="1" kern="12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用户</a:t>
              </a:r>
              <a:endParaRPr lang="x-none" sz="2000" b="1" kern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5575" y="4861"/>
              <a:ext cx="3278" cy="3278"/>
            </a:xfrm>
            <a:custGeom>
              <a:avLst/>
              <a:gdLst>
                <a:gd name="connsiteX0" fmla="*/ 0 w 2081760"/>
                <a:gd name="connsiteY0" fmla="*/ 2081760 h 2081760"/>
                <a:gd name="connsiteX1" fmla="*/ 1040880 w 2081760"/>
                <a:gd name="connsiteY1" fmla="*/ 0 h 2081760"/>
                <a:gd name="connsiteX2" fmla="*/ 2081760 w 2081760"/>
                <a:gd name="connsiteY2" fmla="*/ 2081760 h 2081760"/>
                <a:gd name="connsiteX3" fmla="*/ 0 w 2081760"/>
                <a:gd name="connsiteY3" fmla="*/ 2081760 h 208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1760" h="2081760">
                  <a:moveTo>
                    <a:pt x="0" y="2081760"/>
                  </a:moveTo>
                  <a:lnTo>
                    <a:pt x="1040880" y="0"/>
                  </a:lnTo>
                  <a:lnTo>
                    <a:pt x="2081760" y="2081760"/>
                  </a:lnTo>
                  <a:lnTo>
                    <a:pt x="0" y="208176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3465231"/>
                <a:satOff val="-15984"/>
                <a:lumOff val="588"/>
                <a:alphaOff val="0"/>
              </a:schemeClr>
            </a:fillRef>
            <a:effectRef idx="0">
              <a:schemeClr val="accent4">
                <a:hueOff val="3465231"/>
                <a:satOff val="-15984"/>
                <a:lumOff val="58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6640" tIns="1117080" rIns="59664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x-none" altLang="en-US" sz="2000" b="1" kern="12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设备</a:t>
              </a: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x-none" altLang="en-US" sz="2000" b="1" kern="12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7214" y="4861"/>
              <a:ext cx="3278" cy="3278"/>
            </a:xfrm>
            <a:custGeom>
              <a:avLst/>
              <a:gdLst>
                <a:gd name="connsiteX0" fmla="*/ 0 w 2081760"/>
                <a:gd name="connsiteY0" fmla="*/ 2081760 h 2081760"/>
                <a:gd name="connsiteX1" fmla="*/ 1040880 w 2081760"/>
                <a:gd name="connsiteY1" fmla="*/ 0 h 2081760"/>
                <a:gd name="connsiteX2" fmla="*/ 2081760 w 2081760"/>
                <a:gd name="connsiteY2" fmla="*/ 2081760 h 2081760"/>
                <a:gd name="connsiteX3" fmla="*/ 0 w 2081760"/>
                <a:gd name="connsiteY3" fmla="*/ 2081760 h 208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1760" h="2081760">
                  <a:moveTo>
                    <a:pt x="2081760" y="0"/>
                  </a:moveTo>
                  <a:lnTo>
                    <a:pt x="1040880" y="2081760"/>
                  </a:lnTo>
                  <a:lnTo>
                    <a:pt x="0" y="0"/>
                  </a:lnTo>
                  <a:lnTo>
                    <a:pt x="208176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6930461"/>
                <a:satOff val="-31974"/>
                <a:lumOff val="1177"/>
                <a:alphaOff val="0"/>
              </a:schemeClr>
            </a:fillRef>
            <a:effectRef idx="0">
              <a:schemeClr val="accent4">
                <a:hueOff val="6930461"/>
                <a:satOff val="-31974"/>
                <a:lumOff val="117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6640" tIns="76201" rIns="596640" bIns="111708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x-none" altLang="en-US" sz="2000" b="1" kern="12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服务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8853" y="4861"/>
              <a:ext cx="3278" cy="3278"/>
            </a:xfrm>
            <a:custGeom>
              <a:avLst/>
              <a:gdLst>
                <a:gd name="connsiteX0" fmla="*/ 0 w 2081760"/>
                <a:gd name="connsiteY0" fmla="*/ 2081760 h 2081760"/>
                <a:gd name="connsiteX1" fmla="*/ 1040880 w 2081760"/>
                <a:gd name="connsiteY1" fmla="*/ 0 h 2081760"/>
                <a:gd name="connsiteX2" fmla="*/ 2081760 w 2081760"/>
                <a:gd name="connsiteY2" fmla="*/ 2081760 h 2081760"/>
                <a:gd name="connsiteX3" fmla="*/ 0 w 2081760"/>
                <a:gd name="connsiteY3" fmla="*/ 2081760 h 208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1760" h="2081760">
                  <a:moveTo>
                    <a:pt x="0" y="2081760"/>
                  </a:moveTo>
                  <a:lnTo>
                    <a:pt x="1040880" y="0"/>
                  </a:lnTo>
                  <a:lnTo>
                    <a:pt x="2081760" y="2081760"/>
                  </a:lnTo>
                  <a:lnTo>
                    <a:pt x="0" y="2081760"/>
                  </a:lnTo>
                  <a:close/>
                </a:path>
              </a:pathLst>
            </a:custGeom>
            <a:solidFill>
              <a:srgbClr val="00B0F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10395692"/>
                <a:satOff val="-47963"/>
                <a:lumOff val="1765"/>
                <a:alphaOff val="0"/>
              </a:schemeClr>
            </a:fillRef>
            <a:effectRef idx="0">
              <a:schemeClr val="accent4">
                <a:hueOff val="10395692"/>
                <a:satOff val="-47963"/>
                <a:lumOff val="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6640" tIns="1117080" rIns="59664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x-none" altLang="en-US" sz="2000" b="1" kern="12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数据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7515" y="831215"/>
            <a:ext cx="3451225" cy="2002155"/>
            <a:chOff x="0" y="931334"/>
            <a:chExt cx="4877298" cy="3494219"/>
          </a:xfrm>
        </p:grpSpPr>
        <p:pic>
          <p:nvPicPr>
            <p:cNvPr id="8" name="Picture 4" descr="http://i.webapps.microsoft.com/r/image/view/-/3690714/extraHighRes/1/-/Nokia-Lumia-1020-video-capture.jpg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2847973" y="2819861"/>
              <a:ext cx="2029325" cy="1605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http://www.photoshelter.com/img-get/I0000aGhDh8OMBBg/s/1000/steve-aoki-atmosphere-76834.jpg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0" y="931448"/>
              <a:ext cx="2847975" cy="1893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Image result for windows phone 1020 capture concert"/>
            <p:cNvPicPr>
              <a:picLocks noChangeAspect="1" noChangeArrowheads="1"/>
            </p:cNvPicPr>
            <p:nvPr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0" y="2825352"/>
              <a:ext cx="2847975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://www.imore.com/sites/imore.com/files/styles/xlarge_wm_brw/public/field/image/2014/07/serendipitous_kids_photos_hero.jpg?itok=r5kNYdXO"/>
            <p:cNvPicPr>
              <a:picLocks noChangeAspect="1" noChangeArrowheads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2847973" y="931334"/>
              <a:ext cx="2029325" cy="1883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7458710" y="855980"/>
            <a:ext cx="3984625" cy="1988820"/>
            <a:chOff x="7102365" y="1102887"/>
            <a:chExt cx="4500429" cy="1993088"/>
          </a:xfrm>
        </p:grpSpPr>
        <p:pic>
          <p:nvPicPr>
            <p:cNvPr id="13" name="Picture 4" descr="http://zafut.files.wordpress.com/2010/03/youtube-logo.jpg"/>
            <p:cNvPicPr>
              <a:picLocks noChangeAspect="1" noChangeArrowheads="1"/>
            </p:cNvPicPr>
            <p:nvPr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8895017" y="1323390"/>
              <a:ext cx="1628827" cy="590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https://upload.wikimedia.org/wikipedia/commons/thumb/5/52/Flickr_wordmark.svg/200px-Flickr_wordmark.svg.pn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102365" y="1323390"/>
              <a:ext cx="1703655" cy="61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http://yakketyyakllc.com/wp-content/uploads/2014/11/Pinterest_logo-3.jpg"/>
            <p:cNvPicPr>
              <a:picLocks noChangeAspect="1" noChangeArrowheads="1"/>
            </p:cNvPicPr>
            <p:nvPr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10523844" y="2017024"/>
              <a:ext cx="1078950" cy="1078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3.ggpht.com/vFpQP39LB60dli3n-rJnVvTM07dsvIzxrCL5xMiy1V4GV4unC1ifXkUExQ4N-DBCKwI=w300"/>
            <p:cNvPicPr>
              <a:picLocks noChangeAspect="1" noChangeArrowheads="1"/>
            </p:cNvPicPr>
            <p:nvPr/>
          </p:nvPicPr>
          <p:blipFill>
            <a:blip r:embed="rId11" cstate="screen"/>
            <a:srcRect/>
            <a:stretch>
              <a:fillRect/>
            </a:stretch>
          </p:blipFill>
          <p:spPr bwMode="auto">
            <a:xfrm>
              <a:off x="10523844" y="1102887"/>
              <a:ext cx="989953" cy="980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2"/>
            <a:srcRect l="3024" r="3024"/>
            <a:stretch>
              <a:fillRect/>
            </a:stretch>
          </p:blipFill>
          <p:spPr>
            <a:xfrm>
              <a:off x="7102365" y="2017024"/>
              <a:ext cx="1078950" cy="1078951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13" cstate="screen"/>
            <a:srcRect/>
            <a:stretch>
              <a:fillRect/>
            </a:stretch>
          </p:blipFill>
          <p:spPr>
            <a:xfrm>
              <a:off x="8273629" y="2002373"/>
              <a:ext cx="1078950" cy="1078951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4" cstate="screen"/>
            <a:stretch>
              <a:fillRect/>
            </a:stretch>
          </p:blipFill>
          <p:spPr>
            <a:xfrm>
              <a:off x="9444894" y="2014607"/>
              <a:ext cx="1078950" cy="106440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426210" y="1031875"/>
            <a:ext cx="5769610" cy="2802255"/>
            <a:chOff x="2246" y="1625"/>
            <a:chExt cx="9086" cy="4413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6" y="5026"/>
              <a:ext cx="1519" cy="101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9" y="4399"/>
              <a:ext cx="1906" cy="127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84" y="4252"/>
              <a:ext cx="1548" cy="115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4" y="4735"/>
              <a:ext cx="1710" cy="128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3" y="1757"/>
              <a:ext cx="871" cy="871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7653" y="1625"/>
              <a:ext cx="3367" cy="2537"/>
              <a:chOff x="7510" y="2517"/>
              <a:chExt cx="3367" cy="2537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7510" y="2517"/>
                <a:ext cx="3367" cy="253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45" y="2625"/>
                <a:ext cx="780" cy="78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13" y="3624"/>
                <a:ext cx="785" cy="110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95" y="2945"/>
                <a:ext cx="747" cy="747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84" y="4037"/>
                <a:ext cx="561" cy="749"/>
              </a:xfrm>
              <a:prstGeom prst="rect">
                <a:avLst/>
              </a:prstGeom>
            </p:spPr>
          </p:pic>
          <p:cxnSp>
            <p:nvCxnSpPr>
              <p:cNvPr id="38" name="Straight Connector 37"/>
              <p:cNvCxnSpPr>
                <a:stCxn id="16" idx="2"/>
                <a:endCxn id="18" idx="3"/>
              </p:cNvCxnSpPr>
              <p:nvPr/>
            </p:nvCxnSpPr>
            <p:spPr>
              <a:xfrm>
                <a:off x="8835" y="3405"/>
                <a:ext cx="163" cy="774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25" idx="2"/>
                <a:endCxn id="30" idx="0"/>
              </p:cNvCxnSpPr>
              <p:nvPr/>
            </p:nvCxnSpPr>
            <p:spPr>
              <a:xfrm flipH="1">
                <a:off x="9865" y="3692"/>
                <a:ext cx="104" cy="34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25" idx="1"/>
                <a:endCxn id="16" idx="2"/>
              </p:cNvCxnSpPr>
              <p:nvPr/>
            </p:nvCxnSpPr>
            <p:spPr>
              <a:xfrm flipH="1">
                <a:off x="8835" y="3319"/>
                <a:ext cx="760" cy="8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0" idx="1"/>
                <a:endCxn id="18" idx="3"/>
              </p:cNvCxnSpPr>
              <p:nvPr/>
            </p:nvCxnSpPr>
            <p:spPr>
              <a:xfrm flipH="1" flipV="1">
                <a:off x="8998" y="4179"/>
                <a:ext cx="586" cy="23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25" idx="2"/>
                <a:endCxn id="18" idx="3"/>
              </p:cNvCxnSpPr>
              <p:nvPr/>
            </p:nvCxnSpPr>
            <p:spPr>
              <a:xfrm flipH="1">
                <a:off x="8998" y="3692"/>
                <a:ext cx="971" cy="48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16" idx="2"/>
                <a:endCxn id="30" idx="0"/>
              </p:cNvCxnSpPr>
              <p:nvPr/>
            </p:nvCxnSpPr>
            <p:spPr>
              <a:xfrm>
                <a:off x="8835" y="3405"/>
                <a:ext cx="1030" cy="632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/>
          </p:nvGrpSpPr>
          <p:grpSpPr>
            <a:xfrm>
              <a:off x="2250" y="2189"/>
              <a:ext cx="4128" cy="2994"/>
              <a:chOff x="2250" y="2189"/>
              <a:chExt cx="4128" cy="2994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2250" y="2189"/>
                <a:ext cx="4128" cy="299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1"/>
              <a:srcRect l="25900" t="4845" r="20101" b="4444"/>
              <a:stretch>
                <a:fillRect/>
              </a:stretch>
            </p:blipFill>
            <p:spPr>
              <a:xfrm>
                <a:off x="2518" y="3261"/>
                <a:ext cx="713" cy="79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64" y="3916"/>
                <a:ext cx="672" cy="931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3"/>
              <a:srcRect l="34287" t="12860" r="17338" b="11730"/>
              <a:stretch>
                <a:fillRect/>
              </a:stretch>
            </p:blipFill>
            <p:spPr>
              <a:xfrm>
                <a:off x="3470" y="2364"/>
                <a:ext cx="679" cy="705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27" y="2663"/>
                <a:ext cx="681" cy="800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08" y="4057"/>
                <a:ext cx="699" cy="881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87" y="3301"/>
                <a:ext cx="1188" cy="786"/>
              </a:xfrm>
              <a:prstGeom prst="rect">
                <a:avLst/>
              </a:prstGeom>
            </p:spPr>
          </p:pic>
          <p:cxnSp>
            <p:nvCxnSpPr>
              <p:cNvPr id="45" name="Straight Connector 44"/>
              <p:cNvCxnSpPr>
                <a:stCxn id="26" idx="1"/>
                <a:endCxn id="31" idx="0"/>
              </p:cNvCxnSpPr>
              <p:nvPr/>
            </p:nvCxnSpPr>
            <p:spPr>
              <a:xfrm flipH="1">
                <a:off x="4381" y="3063"/>
                <a:ext cx="646" cy="23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31" idx="3"/>
                <a:endCxn id="15" idx="1"/>
              </p:cNvCxnSpPr>
              <p:nvPr/>
            </p:nvCxnSpPr>
            <p:spPr>
              <a:xfrm>
                <a:off x="4975" y="3694"/>
                <a:ext cx="189" cy="68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27" idx="3"/>
              </p:cNvCxnSpPr>
              <p:nvPr/>
            </p:nvCxnSpPr>
            <p:spPr>
              <a:xfrm flipV="1">
                <a:off x="3907" y="4090"/>
                <a:ext cx="463" cy="40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14" idx="3"/>
                <a:endCxn id="31" idx="1"/>
              </p:cNvCxnSpPr>
              <p:nvPr/>
            </p:nvCxnSpPr>
            <p:spPr>
              <a:xfrm>
                <a:off x="3231" y="3659"/>
                <a:ext cx="556" cy="3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17" idx="2"/>
                <a:endCxn id="31" idx="0"/>
              </p:cNvCxnSpPr>
              <p:nvPr/>
            </p:nvCxnSpPr>
            <p:spPr>
              <a:xfrm>
                <a:off x="3810" y="3069"/>
                <a:ext cx="571" cy="23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3"/>
          <p:cNvSpPr/>
          <p:nvPr/>
        </p:nvSpPr>
        <p:spPr>
          <a:xfrm>
            <a:off x="6823706" y="1910352"/>
            <a:ext cx="1638301" cy="301752"/>
          </a:xfrm>
          <a:prstGeom prst="roundRect">
            <a:avLst>
              <a:gd name="adj" fmla="val 1001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弱监督学习</a:t>
            </a:r>
            <a:endParaRPr lang="zh-CN" altLang="en-US" sz="1400" dirty="0"/>
          </a:p>
        </p:txBody>
      </p:sp>
      <p:sp>
        <p:nvSpPr>
          <p:cNvPr id="31" name="矩形 10"/>
          <p:cNvSpPr/>
          <p:nvPr/>
        </p:nvSpPr>
        <p:spPr>
          <a:xfrm>
            <a:off x="5027318" y="1966082"/>
            <a:ext cx="796502" cy="303178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kern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标</a:t>
            </a:r>
            <a:r>
              <a:rPr lang="zh-CN" altLang="en-US" sz="1400" kern="0" dirty="0">
                <a:latin typeface="宋体" panose="02010600030101010101" pitchFamily="2" charset="-122"/>
                <a:ea typeface="宋体" panose="02010600030101010101" pitchFamily="2" charset="-122"/>
              </a:rPr>
              <a:t>注难</a:t>
            </a:r>
            <a:endParaRPr lang="en-US" altLang="zh-CN" sz="1400" kern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" name="矩形 11"/>
          <p:cNvSpPr/>
          <p:nvPr/>
        </p:nvSpPr>
        <p:spPr>
          <a:xfrm>
            <a:off x="5027318" y="2528113"/>
            <a:ext cx="796502" cy="319352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kern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处</a:t>
            </a:r>
            <a:r>
              <a:rPr lang="zh-CN" altLang="en-US" sz="1400" kern="0" dirty="0">
                <a:latin typeface="宋体" panose="02010600030101010101" pitchFamily="2" charset="-122"/>
                <a:ea typeface="宋体" panose="02010600030101010101" pitchFamily="2" charset="-122"/>
              </a:rPr>
              <a:t>理慢</a:t>
            </a:r>
            <a:endParaRPr lang="en-US" altLang="zh-CN" sz="1400" kern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矩形 12"/>
          <p:cNvSpPr/>
          <p:nvPr/>
        </p:nvSpPr>
        <p:spPr>
          <a:xfrm>
            <a:off x="4576763" y="3304605"/>
            <a:ext cx="1395791" cy="3654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kern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关</a:t>
            </a:r>
            <a:r>
              <a:rPr lang="zh-CN" altLang="en-US" sz="1600" b="1" kern="0" dirty="0">
                <a:latin typeface="宋体" panose="02010600030101010101" pitchFamily="2" charset="-122"/>
                <a:ea typeface="宋体" panose="02010600030101010101" pitchFamily="2" charset="-122"/>
              </a:rPr>
              <a:t>联表达</a:t>
            </a:r>
            <a:endParaRPr lang="en-US" altLang="zh-CN" sz="1600" b="1" kern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" name="Left-Right Arrow 36"/>
          <p:cNvSpPr/>
          <p:nvPr/>
        </p:nvSpPr>
        <p:spPr>
          <a:xfrm>
            <a:off x="6067478" y="2028158"/>
            <a:ext cx="457200" cy="182192"/>
          </a:xfrm>
          <a:prstGeom prst="left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Left-Right Arrow 37"/>
          <p:cNvSpPr/>
          <p:nvPr/>
        </p:nvSpPr>
        <p:spPr>
          <a:xfrm>
            <a:off x="6067478" y="2596693"/>
            <a:ext cx="457200" cy="182192"/>
          </a:xfrm>
          <a:prstGeom prst="left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Left-Right Arrow 38"/>
          <p:cNvSpPr/>
          <p:nvPr/>
        </p:nvSpPr>
        <p:spPr>
          <a:xfrm>
            <a:off x="6062386" y="3396217"/>
            <a:ext cx="457200" cy="182192"/>
          </a:xfrm>
          <a:prstGeom prst="left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46" name="Group 45"/>
          <p:cNvGrpSpPr/>
          <p:nvPr/>
        </p:nvGrpSpPr>
        <p:grpSpPr>
          <a:xfrm>
            <a:off x="6645910" y="2309316"/>
            <a:ext cx="1816100" cy="656796"/>
            <a:chOff x="6699250" y="2132739"/>
            <a:chExt cx="1816100" cy="656796"/>
          </a:xfrm>
        </p:grpSpPr>
        <p:sp>
          <p:nvSpPr>
            <p:cNvPr id="25" name="圆角矩形 4"/>
            <p:cNvSpPr/>
            <p:nvPr/>
          </p:nvSpPr>
          <p:spPr>
            <a:xfrm>
              <a:off x="6877049" y="2132740"/>
              <a:ext cx="1638301" cy="301752"/>
            </a:xfrm>
            <a:prstGeom prst="roundRect">
              <a:avLst>
                <a:gd name="adj" fmla="val 1001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特征选取</a:t>
              </a:r>
            </a:p>
          </p:txBody>
        </p:sp>
        <p:sp>
          <p:nvSpPr>
            <p:cNvPr id="35" name="圆角矩形 4"/>
            <p:cNvSpPr/>
            <p:nvPr/>
          </p:nvSpPr>
          <p:spPr>
            <a:xfrm>
              <a:off x="6877048" y="2487783"/>
              <a:ext cx="1638300" cy="301752"/>
            </a:xfrm>
            <a:prstGeom prst="roundRect">
              <a:avLst>
                <a:gd name="adj" fmla="val 1001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深度网络模型简化</a:t>
              </a:r>
            </a:p>
          </p:txBody>
        </p:sp>
        <p:sp>
          <p:nvSpPr>
            <p:cNvPr id="43" name="Left Brace 42"/>
            <p:cNvSpPr/>
            <p:nvPr/>
          </p:nvSpPr>
          <p:spPr>
            <a:xfrm>
              <a:off x="6699250" y="2132739"/>
              <a:ext cx="89694" cy="656795"/>
            </a:xfrm>
            <a:prstGeom prst="leftBrace">
              <a:avLst>
                <a:gd name="adj1" fmla="val 44871"/>
                <a:gd name="adj2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645910" y="3153729"/>
            <a:ext cx="1816101" cy="667469"/>
            <a:chOff x="6699250" y="1961145"/>
            <a:chExt cx="1816101" cy="667469"/>
          </a:xfrm>
        </p:grpSpPr>
        <p:sp>
          <p:nvSpPr>
            <p:cNvPr id="48" name="圆角矩形 4"/>
            <p:cNvSpPr/>
            <p:nvPr/>
          </p:nvSpPr>
          <p:spPr>
            <a:xfrm>
              <a:off x="6877050" y="1961145"/>
              <a:ext cx="1638301" cy="301752"/>
            </a:xfrm>
            <a:prstGeom prst="roundRect">
              <a:avLst>
                <a:gd name="adj" fmla="val 1001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内容组织和选取</a:t>
              </a:r>
              <a:endParaRPr lang="zh-CN" altLang="en-US" sz="1400" dirty="0"/>
            </a:p>
          </p:txBody>
        </p:sp>
        <p:sp>
          <p:nvSpPr>
            <p:cNvPr id="49" name="圆角矩形 4"/>
            <p:cNvSpPr/>
            <p:nvPr/>
          </p:nvSpPr>
          <p:spPr>
            <a:xfrm>
              <a:off x="6877047" y="2326862"/>
              <a:ext cx="1638301" cy="301752"/>
            </a:xfrm>
            <a:prstGeom prst="roundRect">
              <a:avLst>
                <a:gd name="adj" fmla="val 1001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内容再表达</a:t>
              </a:r>
              <a:endParaRPr lang="zh-CN" altLang="en-US" sz="1400" dirty="0"/>
            </a:p>
          </p:txBody>
        </p:sp>
        <p:sp>
          <p:nvSpPr>
            <p:cNvPr id="50" name="Left Brace 49"/>
            <p:cNvSpPr/>
            <p:nvPr/>
          </p:nvSpPr>
          <p:spPr>
            <a:xfrm>
              <a:off x="6699250" y="1961145"/>
              <a:ext cx="89694" cy="667469"/>
            </a:xfrm>
            <a:prstGeom prst="leftBrace">
              <a:avLst>
                <a:gd name="adj1" fmla="val 44871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Flowchart: Magnetic Disk 51"/>
          <p:cNvSpPr/>
          <p:nvPr/>
        </p:nvSpPr>
        <p:spPr>
          <a:xfrm>
            <a:off x="2670727" y="2529390"/>
            <a:ext cx="1310326" cy="1061970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kern="0" dirty="0">
                <a:solidFill>
                  <a:schemeClr val="tx1"/>
                </a:solidFill>
                <a:latin typeface="宋体" panose="02010600030101010101" pitchFamily="2" charset="-122"/>
              </a:rPr>
              <a:t>社交多媒体数</a:t>
            </a:r>
            <a:r>
              <a:rPr lang="zh-CN" altLang="en-US" b="1" kern="0" dirty="0" smtClean="0">
                <a:solidFill>
                  <a:schemeClr val="tx1"/>
                </a:solidFill>
                <a:latin typeface="宋体" panose="02010600030101010101" pitchFamily="2" charset="-122"/>
              </a:rPr>
              <a:t>据</a:t>
            </a:r>
            <a:endParaRPr lang="en-US" altLang="zh-CN" b="1" kern="0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54" name="Right Arrow 53"/>
          <p:cNvSpPr/>
          <p:nvPr/>
        </p:nvSpPr>
        <p:spPr>
          <a:xfrm rot="2400000">
            <a:off x="4065673" y="3209868"/>
            <a:ext cx="434105" cy="182880"/>
          </a:xfrm>
          <a:prstGeom prst="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5" name="Right Arrow 54"/>
          <p:cNvSpPr/>
          <p:nvPr/>
        </p:nvSpPr>
        <p:spPr>
          <a:xfrm rot="19200000">
            <a:off x="4059452" y="2632437"/>
            <a:ext cx="438912" cy="175676"/>
          </a:xfrm>
          <a:prstGeom prst="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6" name="矩形 12"/>
          <p:cNvSpPr/>
          <p:nvPr/>
        </p:nvSpPr>
        <p:spPr>
          <a:xfrm>
            <a:off x="4576763" y="1905000"/>
            <a:ext cx="1395790" cy="10334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eaVert" rtlCol="0" anchor="b"/>
          <a:lstStyle/>
          <a:p>
            <a:pPr algn="ctr"/>
            <a:r>
              <a:rPr lang="zh-CN" altLang="en-US" sz="1600" b="1" kern="0" dirty="0">
                <a:latin typeface="宋体" panose="02010600030101010101" pitchFamily="2" charset="-122"/>
                <a:ea typeface="宋体" panose="02010600030101010101" pitchFamily="2" charset="-122"/>
              </a:rPr>
              <a:t>语</a:t>
            </a:r>
            <a:r>
              <a:rPr lang="zh-CN" altLang="en-US" sz="1600" b="1" kern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义理解</a:t>
            </a:r>
            <a:endParaRPr lang="en-US" altLang="zh-CN" sz="1600" b="1" kern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636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4602596" y="1806401"/>
            <a:ext cx="1321806" cy="6246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特征选取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602596" y="2753061"/>
            <a:ext cx="1321806" cy="6246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模型简化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6669002" y="1806401"/>
            <a:ext cx="1633026" cy="6246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照片集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故事化表</a:t>
            </a:r>
            <a:r>
              <a:rPr lang="zh-CN" altLang="en-US" b="1" dirty="0">
                <a:solidFill>
                  <a:schemeClr val="tx1"/>
                </a:solidFill>
              </a:rPr>
              <a:t>达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691930" y="2753061"/>
            <a:ext cx="1530863" cy="6246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弱监督深度学习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691930" y="1806401"/>
            <a:ext cx="1530863" cy="62469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传统计算机视觉方法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9" name="椭圆 118"/>
          <p:cNvSpPr/>
          <p:nvPr/>
        </p:nvSpPr>
        <p:spPr>
          <a:xfrm>
            <a:off x="2865341" y="1806401"/>
            <a:ext cx="940402" cy="6246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特征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8" name="椭圆 247"/>
          <p:cNvSpPr/>
          <p:nvPr/>
        </p:nvSpPr>
        <p:spPr>
          <a:xfrm>
            <a:off x="2865341" y="2753061"/>
            <a:ext cx="940402" cy="6246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深度模型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6669002" y="2753061"/>
            <a:ext cx="1633026" cy="6246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移动多摄像头视频自动</a:t>
            </a:r>
            <a:r>
              <a:rPr lang="zh-CN" altLang="en-US" b="1" dirty="0">
                <a:solidFill>
                  <a:schemeClr val="tx1"/>
                </a:solidFill>
              </a:rPr>
              <a:t>剪辑</a:t>
            </a:r>
          </a:p>
        </p:txBody>
      </p:sp>
      <p:sp>
        <p:nvSpPr>
          <p:cNvPr id="43" name="右箭头 42"/>
          <p:cNvSpPr/>
          <p:nvPr/>
        </p:nvSpPr>
        <p:spPr>
          <a:xfrm>
            <a:off x="3805743" y="2020480"/>
            <a:ext cx="796853" cy="18249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753656" y="183472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/>
              <a:t>快速处理</a:t>
            </a:r>
            <a:endParaRPr lang="zh-CN" altLang="en-US" sz="1200" b="1" dirty="0"/>
          </a:p>
        </p:txBody>
      </p:sp>
      <p:sp>
        <p:nvSpPr>
          <p:cNvPr id="66" name="右箭头 65"/>
          <p:cNvSpPr/>
          <p:nvPr/>
        </p:nvSpPr>
        <p:spPr>
          <a:xfrm>
            <a:off x="3805743" y="2939327"/>
            <a:ext cx="796853" cy="18249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3767921" y="308012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b="1"/>
            </a:lvl1pPr>
          </a:lstStyle>
          <a:p>
            <a:r>
              <a:rPr lang="zh-CN" altLang="en-US" dirty="0"/>
              <a:t>快速处理</a:t>
            </a:r>
          </a:p>
        </p:txBody>
      </p:sp>
      <p:sp>
        <p:nvSpPr>
          <p:cNvPr id="69" name="右箭头 68"/>
          <p:cNvSpPr/>
          <p:nvPr/>
        </p:nvSpPr>
        <p:spPr>
          <a:xfrm>
            <a:off x="2222793" y="2029238"/>
            <a:ext cx="642548" cy="18249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右箭头 69"/>
          <p:cNvSpPr/>
          <p:nvPr/>
        </p:nvSpPr>
        <p:spPr>
          <a:xfrm>
            <a:off x="2222793" y="2965523"/>
            <a:ext cx="642548" cy="18249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右箭头 72"/>
          <p:cNvSpPr/>
          <p:nvPr/>
        </p:nvSpPr>
        <p:spPr>
          <a:xfrm rot="19186276">
            <a:off x="2137776" y="2548995"/>
            <a:ext cx="956562" cy="18288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542925" y="1362075"/>
            <a:ext cx="5514975" cy="2114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b="1" dirty="0" smtClean="0">
                <a:solidFill>
                  <a:schemeClr val="tx1"/>
                </a:solidFill>
              </a:rPr>
              <a:t>语义理解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591300" y="1362075"/>
            <a:ext cx="1819276" cy="2114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b="1" dirty="0" smtClean="0">
                <a:solidFill>
                  <a:schemeClr val="tx1"/>
                </a:solidFill>
              </a:rPr>
              <a:t>关联表达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5" name="右箭头 74"/>
          <p:cNvSpPr/>
          <p:nvPr/>
        </p:nvSpPr>
        <p:spPr>
          <a:xfrm>
            <a:off x="6126078" y="2332050"/>
            <a:ext cx="424852" cy="27534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845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23592" y="1772816"/>
            <a:ext cx="1872208" cy="1800200"/>
            <a:chOff x="899592" y="1844824"/>
            <a:chExt cx="1872208" cy="1800200"/>
          </a:xfrm>
        </p:grpSpPr>
        <p:sp>
          <p:nvSpPr>
            <p:cNvPr id="6" name="椭圆 5"/>
            <p:cNvSpPr/>
            <p:nvPr/>
          </p:nvSpPr>
          <p:spPr>
            <a:xfrm>
              <a:off x="899592" y="1844824"/>
              <a:ext cx="576000" cy="5760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black"/>
                  </a:solidFill>
                </a:rPr>
                <a:t>Z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195800" y="1844824"/>
              <a:ext cx="576000" cy="57606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black"/>
                  </a:solidFill>
                </a:rPr>
                <a:t>E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2195800" y="3068960"/>
              <a:ext cx="576000" cy="5760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black"/>
                  </a:solidFill>
                </a:rPr>
                <a:t>Y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99592" y="3068960"/>
              <a:ext cx="576000" cy="57606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black"/>
                  </a:solidFill>
                </a:rPr>
                <a:t>X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>
              <a:off x="1403648" y="2420888"/>
              <a:ext cx="792152" cy="6480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>
              <a:off x="2483800" y="2492896"/>
              <a:ext cx="0" cy="50405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5124386" y="1772816"/>
            <a:ext cx="1872208" cy="1800200"/>
            <a:chOff x="3707904" y="1844824"/>
            <a:chExt cx="1872208" cy="1800200"/>
          </a:xfrm>
        </p:grpSpPr>
        <p:sp>
          <p:nvSpPr>
            <p:cNvPr id="16" name="椭圆 15"/>
            <p:cNvSpPr/>
            <p:nvPr/>
          </p:nvSpPr>
          <p:spPr>
            <a:xfrm>
              <a:off x="3707904" y="1844824"/>
              <a:ext cx="576000" cy="5760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black"/>
                  </a:solidFill>
                </a:rPr>
                <a:t>Z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004112" y="1844824"/>
              <a:ext cx="576000" cy="57606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black"/>
                  </a:solidFill>
                </a:rPr>
                <a:t>E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004112" y="3068960"/>
              <a:ext cx="576000" cy="5760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black"/>
                  </a:solidFill>
                </a:rPr>
                <a:t>Y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707904" y="3068960"/>
              <a:ext cx="576000" cy="57606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black"/>
                  </a:solidFill>
                </a:rPr>
                <a:t>X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20" name="直接箭头连接符 19"/>
            <p:cNvCxnSpPr/>
            <p:nvPr/>
          </p:nvCxnSpPr>
          <p:spPr>
            <a:xfrm>
              <a:off x="4211960" y="2420888"/>
              <a:ext cx="792152" cy="6480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>
              <a:off x="5292112" y="2492896"/>
              <a:ext cx="0" cy="50405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4364360" y="2132856"/>
              <a:ext cx="5676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7825180" y="1772816"/>
            <a:ext cx="1872208" cy="1800200"/>
            <a:chOff x="6588224" y="1844824"/>
            <a:chExt cx="1872208" cy="1800200"/>
          </a:xfrm>
        </p:grpSpPr>
        <p:sp>
          <p:nvSpPr>
            <p:cNvPr id="22" name="椭圆 21"/>
            <p:cNvSpPr/>
            <p:nvPr/>
          </p:nvSpPr>
          <p:spPr>
            <a:xfrm>
              <a:off x="6588224" y="1844824"/>
              <a:ext cx="576000" cy="5760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black"/>
                  </a:solidFill>
                </a:rPr>
                <a:t>Z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7884432" y="1844824"/>
              <a:ext cx="576000" cy="57606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black"/>
                  </a:solidFill>
                </a:rPr>
                <a:t>E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7884432" y="3068960"/>
              <a:ext cx="576000" cy="5760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black"/>
                  </a:solidFill>
                </a:rPr>
                <a:t>Y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6588224" y="3068960"/>
              <a:ext cx="576000" cy="57606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black"/>
                  </a:solidFill>
                </a:rPr>
                <a:t>X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>
            <a:xfrm>
              <a:off x="7092280" y="2420888"/>
              <a:ext cx="792152" cy="6480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8172432" y="2492896"/>
              <a:ext cx="0" cy="50405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V="1">
              <a:off x="7124060" y="2349325"/>
              <a:ext cx="792152" cy="6480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>
              <a:off x="7236296" y="2132856"/>
              <a:ext cx="5676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>
              <a:off x="7236296" y="3356992"/>
              <a:ext cx="5676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2999656" y="3704838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00450" y="3704838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01244" y="3704838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008410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6385728"/>
              </p:ext>
            </p:extLst>
          </p:nvPr>
        </p:nvGraphicFramePr>
        <p:xfrm>
          <a:off x="3815129" y="2343150"/>
          <a:ext cx="4561742" cy="2457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1177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714310" y="1505243"/>
            <a:ext cx="1518409" cy="1738335"/>
            <a:chOff x="569737" y="972092"/>
            <a:chExt cx="2024546" cy="23177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1621784" y="972092"/>
                  <a:ext cx="5971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1784" y="972092"/>
                  <a:ext cx="597191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1021607" y="1324088"/>
              <a:ext cx="1572676" cy="1594758"/>
              <a:chOff x="1021607" y="1365269"/>
              <a:chExt cx="1572676" cy="15947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1293263" y="1466958"/>
                    <a:ext cx="597191" cy="3077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9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9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9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9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3263" y="1466958"/>
                    <a:ext cx="597191" cy="307776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Rectangle 53"/>
              <p:cNvSpPr/>
              <p:nvPr/>
            </p:nvSpPr>
            <p:spPr>
              <a:xfrm>
                <a:off x="1312644" y="1365269"/>
                <a:ext cx="1281639" cy="128163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15631" y="1469642"/>
                <a:ext cx="1281639" cy="128163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118619" y="1574015"/>
                <a:ext cx="1281639" cy="128163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021607" y="1678388"/>
                <a:ext cx="1281639" cy="128163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1363829" y="2914213"/>
                  <a:ext cx="597191" cy="3756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zh-CN" altLang="en-US" sz="1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3829" y="2914213"/>
                  <a:ext cx="597191" cy="37565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569737" y="2030463"/>
                  <a:ext cx="5971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737" y="2030463"/>
                  <a:ext cx="59719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/>
          <p:cNvGrpSpPr/>
          <p:nvPr/>
        </p:nvGrpSpPr>
        <p:grpSpPr>
          <a:xfrm>
            <a:off x="4698784" y="1762955"/>
            <a:ext cx="1180685" cy="1488058"/>
            <a:chOff x="4513417" y="1317147"/>
            <a:chExt cx="1574247" cy="1984076"/>
          </a:xfrm>
        </p:grpSpPr>
        <p:grpSp>
          <p:nvGrpSpPr>
            <p:cNvPr id="16" name="Group 15"/>
            <p:cNvGrpSpPr/>
            <p:nvPr/>
          </p:nvGrpSpPr>
          <p:grpSpPr>
            <a:xfrm>
              <a:off x="4513417" y="1317147"/>
              <a:ext cx="1574247" cy="1608641"/>
              <a:chOff x="1024128" y="3220322"/>
              <a:chExt cx="1574247" cy="1608641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1316736" y="3220322"/>
                <a:ext cx="1281639" cy="128163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243584" y="3302073"/>
                <a:ext cx="1281639" cy="1281639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170432" y="3383824"/>
                <a:ext cx="1281639" cy="128163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097280" y="3465575"/>
                <a:ext cx="1281639" cy="128163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024128" y="3547324"/>
                <a:ext cx="1281639" cy="128163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4861982" y="2920862"/>
                  <a:ext cx="597191" cy="3803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zh-CN" altLang="en-US" sz="1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1982" y="2920862"/>
                  <a:ext cx="597191" cy="38036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3215599" y="1576208"/>
            <a:ext cx="4241167" cy="1686009"/>
            <a:chOff x="2255464" y="958610"/>
            <a:chExt cx="5654889" cy="22480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/>
                <p:cNvSpPr txBox="1"/>
                <p:nvPr/>
              </p:nvSpPr>
              <p:spPr>
                <a:xfrm>
                  <a:off x="2448956" y="2832844"/>
                  <a:ext cx="1612899" cy="373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prstClr val="black"/>
                      </a:solidFill>
                    </a:rPr>
                    <a:t>卷积核矩阵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a14:m>
                  <a:endParaRPr lang="en-US" sz="1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TextBox 1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8956" y="2832844"/>
                  <a:ext cx="1612899" cy="373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2174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/>
            <p:cNvGrpSpPr/>
            <p:nvPr/>
          </p:nvGrpSpPr>
          <p:grpSpPr>
            <a:xfrm>
              <a:off x="2255464" y="958610"/>
              <a:ext cx="1668517" cy="1898529"/>
              <a:chOff x="2534374" y="1133506"/>
              <a:chExt cx="1668517" cy="18985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3221120" y="2662703"/>
                    <a:ext cx="5971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1120" y="2662703"/>
                    <a:ext cx="597191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3545588" y="1133506"/>
                    <a:ext cx="597191" cy="4170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2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45588" y="1133506"/>
                    <a:ext cx="597191" cy="417037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39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" name="Group 9"/>
              <p:cNvGrpSpPr/>
              <p:nvPr/>
            </p:nvGrpSpPr>
            <p:grpSpPr>
              <a:xfrm>
                <a:off x="2904809" y="1540968"/>
                <a:ext cx="1298082" cy="1160999"/>
                <a:chOff x="2940396" y="1603387"/>
                <a:chExt cx="1298082" cy="1160999"/>
              </a:xfrm>
            </p:grpSpPr>
            <p:sp>
              <p:nvSpPr>
                <p:cNvPr id="52" name="Rectangle 51"/>
                <p:cNvSpPr/>
                <p:nvPr/>
              </p:nvSpPr>
              <p:spPr>
                <a:xfrm>
                  <a:off x="3719246" y="1612387"/>
                  <a:ext cx="259616" cy="1143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9" name="Straight Connector 8"/>
                <p:cNvCxnSpPr/>
                <p:nvPr/>
              </p:nvCxnSpPr>
              <p:spPr>
                <a:xfrm>
                  <a:off x="2940397" y="1898137"/>
                  <a:ext cx="129808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2940397" y="2755387"/>
                  <a:ext cx="129808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2940396" y="1612387"/>
                  <a:ext cx="129808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2940397" y="2469637"/>
                  <a:ext cx="129808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2940397" y="1612386"/>
                  <a:ext cx="0" cy="115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4238478" y="1603387"/>
                  <a:ext cx="0" cy="115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3978862" y="1603387"/>
                  <a:ext cx="0" cy="115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3719246" y="1605118"/>
                  <a:ext cx="0" cy="115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3459629" y="1603387"/>
                  <a:ext cx="0" cy="115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200013" y="1603387"/>
                  <a:ext cx="0" cy="115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2940397" y="2183887"/>
                  <a:ext cx="129808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/>
                    <p:cNvSpPr txBox="1"/>
                    <p:nvPr/>
                  </p:nvSpPr>
                  <p:spPr>
                    <a:xfrm>
                      <a:off x="3561806" y="2173588"/>
                      <a:ext cx="597190" cy="3077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9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𝒦</m:t>
                            </m:r>
                          </m:oMath>
                        </m:oMathPara>
                      </a14:m>
                      <a:endParaRPr lang="zh-CN" altLang="en-US" sz="900" dirty="0">
                        <a:solidFill>
                          <a:prstClr val="black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61806" y="2173588"/>
                      <a:ext cx="597190" cy="307776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2534374" y="1965823"/>
                    <a:ext cx="3930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2" name="TextBox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4374" y="1965823"/>
                    <a:ext cx="393093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6131453" y="2814613"/>
                  <a:ext cx="1778900" cy="373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prstClr val="black"/>
                      </a:solidFill>
                    </a:rPr>
                    <a:t>卷积核矩阵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a14:m>
                  <a:endParaRPr lang="en-US" sz="1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453" y="2814613"/>
                  <a:ext cx="1778900" cy="37377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43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/>
          <p:cNvGrpSpPr/>
          <p:nvPr/>
        </p:nvGrpSpPr>
        <p:grpSpPr>
          <a:xfrm>
            <a:off x="5867400" y="1867020"/>
            <a:ext cx="1765115" cy="1128840"/>
            <a:chOff x="5791199" y="1346360"/>
            <a:chExt cx="2353487" cy="15051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7547495" y="1533183"/>
                  <a:ext cx="597191" cy="390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∗,</m:t>
                            </m:r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en-US" sz="1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7495" y="1533183"/>
                  <a:ext cx="597191" cy="390363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54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/>
            <p:cNvGrpSpPr/>
            <p:nvPr/>
          </p:nvGrpSpPr>
          <p:grpSpPr>
            <a:xfrm>
              <a:off x="5791199" y="1346360"/>
              <a:ext cx="1839934" cy="1505120"/>
              <a:chOff x="5747036" y="2414239"/>
              <a:chExt cx="1839934" cy="1505120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6288887" y="2414239"/>
                <a:ext cx="1298083" cy="1505120"/>
                <a:chOff x="6398190" y="1540968"/>
                <a:chExt cx="1298083" cy="1505120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6398190" y="1540968"/>
                  <a:ext cx="1298083" cy="1160999"/>
                  <a:chOff x="6994722" y="1594387"/>
                  <a:chExt cx="1298083" cy="1160999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 rot="16200000">
                    <a:off x="7529465" y="1297246"/>
                    <a:ext cx="228600" cy="1298081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>
                      <a:solidFill>
                        <a:prstClr val="white"/>
                      </a:solidFill>
                    </a:endParaRPr>
                  </a:p>
                </p:txBody>
              </p:sp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6994723" y="1831987"/>
                    <a:ext cx="1298081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/>
                  <p:cNvCxnSpPr/>
                  <p:nvPr/>
                </p:nvCxnSpPr>
                <p:spPr>
                  <a:xfrm>
                    <a:off x="6994723" y="2746387"/>
                    <a:ext cx="1298081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/>
                  <p:cNvCxnSpPr/>
                  <p:nvPr/>
                </p:nvCxnSpPr>
                <p:spPr>
                  <a:xfrm>
                    <a:off x="6994722" y="1603387"/>
                    <a:ext cx="1298081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/>
                  <p:cNvCxnSpPr/>
                  <p:nvPr/>
                </p:nvCxnSpPr>
                <p:spPr>
                  <a:xfrm>
                    <a:off x="6994723" y="2517787"/>
                    <a:ext cx="1298081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/>
                  <p:cNvCxnSpPr/>
                  <p:nvPr/>
                </p:nvCxnSpPr>
                <p:spPr>
                  <a:xfrm>
                    <a:off x="6994723" y="1603386"/>
                    <a:ext cx="0" cy="11520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8292804" y="1594387"/>
                    <a:ext cx="0" cy="11520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8033188" y="1594387"/>
                    <a:ext cx="0" cy="11520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7773572" y="1596118"/>
                    <a:ext cx="0" cy="11520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7513955" y="1594387"/>
                    <a:ext cx="0" cy="11520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>
                    <a:off x="7254339" y="1594387"/>
                    <a:ext cx="0" cy="11520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6994723" y="2060587"/>
                    <a:ext cx="1298081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/>
                  <p:cNvCxnSpPr/>
                  <p:nvPr/>
                </p:nvCxnSpPr>
                <p:spPr>
                  <a:xfrm>
                    <a:off x="6994722" y="2289187"/>
                    <a:ext cx="1298081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/>
                    <p:cNvSpPr txBox="1"/>
                    <p:nvPr/>
                  </p:nvSpPr>
                  <p:spPr>
                    <a:xfrm>
                      <a:off x="6768334" y="2676756"/>
                      <a:ext cx="5971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sz="12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+2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200" dirty="0">
                        <a:solidFill>
                          <a:prstClr val="black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1" name="TextBox 7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68334" y="2676756"/>
                      <a:ext cx="597192" cy="369332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5747036" y="2854098"/>
                    <a:ext cx="4563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TextBox 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47036" y="2854098"/>
                    <a:ext cx="456300" cy="369332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r="-160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7" name="Group 26"/>
          <p:cNvGrpSpPr/>
          <p:nvPr/>
        </p:nvGrpSpPr>
        <p:grpSpPr>
          <a:xfrm>
            <a:off x="7713435" y="1762956"/>
            <a:ext cx="1180685" cy="1489759"/>
            <a:chOff x="8006798" y="1317147"/>
            <a:chExt cx="1574247" cy="1986344"/>
          </a:xfrm>
        </p:grpSpPr>
        <p:grpSp>
          <p:nvGrpSpPr>
            <p:cNvPr id="62" name="Group 61"/>
            <p:cNvGrpSpPr/>
            <p:nvPr/>
          </p:nvGrpSpPr>
          <p:grpSpPr>
            <a:xfrm>
              <a:off x="8006798" y="1317147"/>
              <a:ext cx="1574247" cy="1608641"/>
              <a:chOff x="1024128" y="3220322"/>
              <a:chExt cx="1574247" cy="1608641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1316736" y="3220322"/>
                <a:ext cx="1281639" cy="128163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43584" y="3302073"/>
                <a:ext cx="1281639" cy="128163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170432" y="3383824"/>
                <a:ext cx="1281639" cy="128163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097280" y="3465575"/>
                <a:ext cx="1281639" cy="128163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024128" y="3547324"/>
                <a:ext cx="1281639" cy="128163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8349021" y="2923130"/>
                  <a:ext cx="597191" cy="3803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zh-CN" altLang="en-US" sz="1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9021" y="2923130"/>
                  <a:ext cx="597191" cy="38036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/>
          <p:nvPr/>
        </p:nvCxnSpPr>
        <p:spPr>
          <a:xfrm flipV="1">
            <a:off x="4166653" y="1824270"/>
            <a:ext cx="696722" cy="41930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69" idx="0"/>
          </p:cNvCxnSpPr>
          <p:nvPr/>
        </p:nvCxnSpPr>
        <p:spPr>
          <a:xfrm>
            <a:off x="5824604" y="1946895"/>
            <a:ext cx="449186" cy="18405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61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2298129" y="2818291"/>
            <a:ext cx="1512213" cy="1716455"/>
            <a:chOff x="577999" y="1004259"/>
            <a:chExt cx="2016284" cy="22886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1591858" y="1004259"/>
                  <a:ext cx="5971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1858" y="1004259"/>
                  <a:ext cx="597191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/>
            <p:cNvGrpSpPr/>
            <p:nvPr/>
          </p:nvGrpSpPr>
          <p:grpSpPr>
            <a:xfrm>
              <a:off x="1021607" y="1324088"/>
              <a:ext cx="1572676" cy="1594758"/>
              <a:chOff x="1021607" y="1365269"/>
              <a:chExt cx="1572676" cy="15947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1293263" y="1466958"/>
                    <a:ext cx="597191" cy="3077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9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9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9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9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3263" y="1466958"/>
                    <a:ext cx="597191" cy="307776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6" name="Rectangle 75"/>
              <p:cNvSpPr/>
              <p:nvPr/>
            </p:nvSpPr>
            <p:spPr>
              <a:xfrm>
                <a:off x="1312644" y="1365269"/>
                <a:ext cx="1281639" cy="128163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215631" y="1469642"/>
                <a:ext cx="1281639" cy="128163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118619" y="1574015"/>
                <a:ext cx="1281639" cy="128163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021607" y="1678388"/>
                <a:ext cx="1281639" cy="128163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1363830" y="2914213"/>
                  <a:ext cx="597191" cy="3786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zh-CN" altLang="en-US" sz="1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3830" y="2914213"/>
                  <a:ext cx="597191" cy="37865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577999" y="1988988"/>
                  <a:ext cx="5971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999" y="1988988"/>
                  <a:ext cx="59719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Group 80"/>
          <p:cNvGrpSpPr/>
          <p:nvPr/>
        </p:nvGrpSpPr>
        <p:grpSpPr>
          <a:xfrm>
            <a:off x="8483379" y="3058632"/>
            <a:ext cx="1180685" cy="1486776"/>
            <a:chOff x="4513417" y="1317147"/>
            <a:chExt cx="1574247" cy="1982367"/>
          </a:xfrm>
        </p:grpSpPr>
        <p:grpSp>
          <p:nvGrpSpPr>
            <p:cNvPr id="82" name="Group 81"/>
            <p:cNvGrpSpPr/>
            <p:nvPr/>
          </p:nvGrpSpPr>
          <p:grpSpPr>
            <a:xfrm>
              <a:off x="4513417" y="1317147"/>
              <a:ext cx="1574247" cy="1608641"/>
              <a:chOff x="1024128" y="3220322"/>
              <a:chExt cx="1574247" cy="1608641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1316736" y="3220322"/>
                <a:ext cx="1281639" cy="128163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1243584" y="3302073"/>
                <a:ext cx="1281639" cy="1281639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170432" y="3383824"/>
                <a:ext cx="1281639" cy="128163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1097280" y="3465575"/>
                <a:ext cx="1281639" cy="128163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024128" y="3547324"/>
                <a:ext cx="1281639" cy="128163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4861982" y="2920862"/>
                  <a:ext cx="597191" cy="3786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zh-CN" altLang="en-US" sz="1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1982" y="2920862"/>
                  <a:ext cx="597191" cy="37865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3942397" y="4306806"/>
                <a:ext cx="1158074" cy="280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solidFill>
                      <a:prstClr val="black"/>
                    </a:solidFill>
                  </a:rPr>
                  <a:t>卷积核矩阵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397" y="4306806"/>
                <a:ext cx="1158074" cy="280333"/>
              </a:xfrm>
              <a:prstGeom prst="rect">
                <a:avLst/>
              </a:prstGeom>
              <a:blipFill rotWithShape="0">
                <a:blip r:embed="rId7"/>
                <a:stretch>
                  <a:fillRect l="-526"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4297489" y="4040180"/>
                <a:ext cx="4478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489" y="4040180"/>
                <a:ext cx="447893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4560145" y="2898649"/>
                <a:ext cx="447893" cy="312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45" y="2898649"/>
                <a:ext cx="447893" cy="312778"/>
              </a:xfrm>
              <a:prstGeom prst="rect">
                <a:avLst/>
              </a:prstGeom>
              <a:blipFill rotWithShape="0">
                <a:blip r:embed="rId9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oup 101"/>
          <p:cNvGrpSpPr/>
          <p:nvPr/>
        </p:nvGrpSpPr>
        <p:grpSpPr>
          <a:xfrm>
            <a:off x="4071048" y="3170728"/>
            <a:ext cx="973562" cy="870749"/>
            <a:chOff x="2940396" y="1603387"/>
            <a:chExt cx="1298082" cy="1160999"/>
          </a:xfrm>
        </p:grpSpPr>
        <p:cxnSp>
          <p:nvCxnSpPr>
            <p:cNvPr id="105" name="Straight Connector 104"/>
            <p:cNvCxnSpPr/>
            <p:nvPr/>
          </p:nvCxnSpPr>
          <p:spPr>
            <a:xfrm>
              <a:off x="2940397" y="1898137"/>
              <a:ext cx="12980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2940397" y="2755387"/>
              <a:ext cx="12980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2940396" y="1612387"/>
              <a:ext cx="12980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2940397" y="2469637"/>
              <a:ext cx="12980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2940397" y="1612386"/>
              <a:ext cx="0" cy="115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4238478" y="1603387"/>
              <a:ext cx="0" cy="115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3978862" y="1603387"/>
              <a:ext cx="0" cy="115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3719246" y="1605118"/>
              <a:ext cx="0" cy="115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3459629" y="1603387"/>
              <a:ext cx="0" cy="115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3200013" y="1603387"/>
              <a:ext cx="0" cy="115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2940397" y="2183887"/>
              <a:ext cx="12980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3543976" y="2154707"/>
                  <a:ext cx="5971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𝒦</m:t>
                        </m:r>
                      </m:oMath>
                    </m:oMathPara>
                  </a14:m>
                  <a:endParaRPr lang="zh-CN" altLang="en-US" sz="1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3976" y="2154707"/>
                  <a:ext cx="59719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3793494" y="3484669"/>
                <a:ext cx="2948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494" y="3484669"/>
                <a:ext cx="294820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/>
          <p:cNvGrpSpPr/>
          <p:nvPr/>
        </p:nvGrpSpPr>
        <p:grpSpPr>
          <a:xfrm>
            <a:off x="5329519" y="3058163"/>
            <a:ext cx="1180685" cy="1486777"/>
            <a:chOff x="4513417" y="1317147"/>
            <a:chExt cx="1574247" cy="1982367"/>
          </a:xfrm>
        </p:grpSpPr>
        <p:grpSp>
          <p:nvGrpSpPr>
            <p:cNvPr id="84" name="Group 83"/>
            <p:cNvGrpSpPr/>
            <p:nvPr/>
          </p:nvGrpSpPr>
          <p:grpSpPr>
            <a:xfrm>
              <a:off x="4513417" y="1317147"/>
              <a:ext cx="1574247" cy="1608641"/>
              <a:chOff x="1024128" y="3220322"/>
              <a:chExt cx="1574247" cy="1608641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1316736" y="3220322"/>
                <a:ext cx="1281639" cy="128163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243584" y="3302073"/>
                <a:ext cx="1281639" cy="128163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170432" y="3383824"/>
                <a:ext cx="1281639" cy="128163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097280" y="3465575"/>
                <a:ext cx="1281639" cy="128163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1024128" y="3547324"/>
                <a:ext cx="1281639" cy="128163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/>
                <p:cNvSpPr txBox="1"/>
                <p:nvPr/>
              </p:nvSpPr>
              <p:spPr>
                <a:xfrm>
                  <a:off x="4861982" y="2920862"/>
                  <a:ext cx="597191" cy="3786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zh-CN" altLang="en-US" sz="1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1982" y="2920862"/>
                  <a:ext cx="597191" cy="37865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/>
          <p:cNvGrpSpPr/>
          <p:nvPr/>
        </p:nvGrpSpPr>
        <p:grpSpPr>
          <a:xfrm>
            <a:off x="6865419" y="3059110"/>
            <a:ext cx="1393792" cy="1252702"/>
            <a:chOff x="5288262" y="3063128"/>
            <a:chExt cx="1393792" cy="1252702"/>
          </a:xfrm>
        </p:grpSpPr>
        <p:sp>
          <p:nvSpPr>
            <p:cNvPr id="165" name="Rectangle 164"/>
            <p:cNvSpPr/>
            <p:nvPr/>
          </p:nvSpPr>
          <p:spPr>
            <a:xfrm>
              <a:off x="5509123" y="3063128"/>
              <a:ext cx="961229" cy="9612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/>
                <p:cNvSpPr txBox="1"/>
                <p:nvPr/>
              </p:nvSpPr>
              <p:spPr>
                <a:xfrm>
                  <a:off x="6234161" y="4031841"/>
                  <a:ext cx="447893" cy="2839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2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altLang="zh-CN" sz="12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p>
                      </m:oMath>
                    </m:oMathPara>
                  </a14:m>
                  <a:endParaRPr lang="zh-CN" altLang="en-US" sz="1200" b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64" name="TextBox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4161" y="4031841"/>
                  <a:ext cx="447893" cy="28398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4" name="Straight Connector 173"/>
            <p:cNvCxnSpPr/>
            <p:nvPr/>
          </p:nvCxnSpPr>
          <p:spPr>
            <a:xfrm flipV="1">
              <a:off x="6250896" y="4024358"/>
              <a:ext cx="219456" cy="2483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Rectangle 166"/>
            <p:cNvSpPr/>
            <p:nvPr/>
          </p:nvSpPr>
          <p:spPr>
            <a:xfrm>
              <a:off x="5454259" y="3124441"/>
              <a:ext cx="961229" cy="9612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193" name="Straight Arrow Connector 192"/>
            <p:cNvCxnSpPr/>
            <p:nvPr/>
          </p:nvCxnSpPr>
          <p:spPr>
            <a:xfrm flipH="1" flipV="1">
              <a:off x="5454922" y="3129539"/>
              <a:ext cx="953226" cy="951036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dash"/>
              <a:headEnd type="oval" w="sm" len="sm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Rectangle 170"/>
            <p:cNvSpPr/>
            <p:nvPr/>
          </p:nvSpPr>
          <p:spPr>
            <a:xfrm>
              <a:off x="5399395" y="3185755"/>
              <a:ext cx="961229" cy="9612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6337763" y="4114630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6452760" y="4001241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5344531" y="3247068"/>
              <a:ext cx="961229" cy="9612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5289667" y="3308380"/>
              <a:ext cx="961229" cy="9612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 flipH="1" flipV="1">
              <a:off x="5288262" y="3308380"/>
              <a:ext cx="953226" cy="95103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oval" w="sm" len="sm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/>
            <p:cNvSpPr/>
            <p:nvPr/>
          </p:nvSpPr>
          <p:spPr>
            <a:xfrm>
              <a:off x="6282900" y="417383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5527482" y="3639516"/>
              <a:ext cx="642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prstClr val="black"/>
                  </a:solidFill>
                </a:rPr>
                <a:t>广播</a:t>
              </a:r>
            </a:p>
          </p:txBody>
        </p:sp>
      </p:grpSp>
      <p:cxnSp>
        <p:nvCxnSpPr>
          <p:cNvPr id="166" name="Straight Arrow Connector 165"/>
          <p:cNvCxnSpPr/>
          <p:nvPr/>
        </p:nvCxnSpPr>
        <p:spPr>
          <a:xfrm flipV="1">
            <a:off x="8016271" y="3119157"/>
            <a:ext cx="649935" cy="5832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/>
              <p:cNvSpPr txBox="1"/>
              <p:nvPr/>
            </p:nvSpPr>
            <p:spPr>
              <a:xfrm>
                <a:off x="6846958" y="4351477"/>
                <a:ext cx="1158074" cy="280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solidFill>
                      <a:prstClr val="black"/>
                    </a:solidFill>
                  </a:rPr>
                  <a:t>加权矩阵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94" name="TextBox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958" y="4351477"/>
                <a:ext cx="1158074" cy="280333"/>
              </a:xfrm>
              <a:prstGeom prst="rect">
                <a:avLst/>
              </a:prstGeom>
              <a:blipFill rotWithShape="0">
                <a:blip r:embed="rId14"/>
                <a:stretch>
                  <a:fillRect t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678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164</Words>
  <Application>Microsoft Office PowerPoint</Application>
  <PresentationFormat>Widescreen</PresentationFormat>
  <Paragraphs>71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宋体</vt:lpstr>
      <vt:lpstr>Arial</vt:lpstr>
      <vt:lpstr>Calibri</vt:lpstr>
      <vt:lpstr>Calibri Light</vt:lpstr>
      <vt:lpstr>Cambria Math</vt:lpstr>
      <vt:lpstr>Segoe UI</vt:lpstr>
      <vt:lpstr>Office Theme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yuewu</dc:creator>
  <cp:lastModifiedBy>Yue Wu</cp:lastModifiedBy>
  <cp:revision>61</cp:revision>
  <dcterms:created xsi:type="dcterms:W3CDTF">2017-04-29T02:31:51Z</dcterms:created>
  <dcterms:modified xsi:type="dcterms:W3CDTF">2017-05-07T12:53:12Z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